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6" r:id="rId6"/>
    <p:sldId id="268" r:id="rId7"/>
    <p:sldId id="269" r:id="rId8"/>
    <p:sldId id="273" r:id="rId9"/>
    <p:sldId id="271" r:id="rId10"/>
    <p:sldId id="274" r:id="rId11"/>
    <p:sldId id="27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x54Xh9s+0++2YIPylgc4maqVh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C8D19-C94E-4CB6-A0E1-ED0DBDB1D416}" v="2" dt="2024-03-01T20:04:14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Herčíková" userId="5688f001-09fb-4bf4-b61b-33b7ff5e8de6" providerId="ADAL" clId="{3B4C8D19-C94E-4CB6-A0E1-ED0DBDB1D416}"/>
    <pc:docChg chg="custSel addSld modSld">
      <pc:chgData name="Lenka Herčíková" userId="5688f001-09fb-4bf4-b61b-33b7ff5e8de6" providerId="ADAL" clId="{3B4C8D19-C94E-4CB6-A0E1-ED0DBDB1D416}" dt="2024-03-01T20:05:29.232" v="103" actId="1076"/>
      <pc:docMkLst>
        <pc:docMk/>
      </pc:docMkLst>
      <pc:sldChg chg="addSp modSp mod">
        <pc:chgData name="Lenka Herčíková" userId="5688f001-09fb-4bf4-b61b-33b7ff5e8de6" providerId="ADAL" clId="{3B4C8D19-C94E-4CB6-A0E1-ED0DBDB1D416}" dt="2024-03-01T20:05:29.232" v="103" actId="1076"/>
        <pc:sldMkLst>
          <pc:docMk/>
          <pc:sldMk cId="1040931650" sldId="271"/>
        </pc:sldMkLst>
        <pc:spChg chg="add mod">
          <ac:chgData name="Lenka Herčíková" userId="5688f001-09fb-4bf4-b61b-33b7ff5e8de6" providerId="ADAL" clId="{3B4C8D19-C94E-4CB6-A0E1-ED0DBDB1D416}" dt="2024-03-01T20:05:18.508" v="101" actId="255"/>
          <ac:spMkLst>
            <pc:docMk/>
            <pc:sldMk cId="1040931650" sldId="271"/>
            <ac:spMk id="9" creationId="{11BC1DF4-1325-6E74-2E4D-6E58C99740AC}"/>
          </ac:spMkLst>
        </pc:spChg>
        <pc:graphicFrameChg chg="mod">
          <ac:chgData name="Lenka Herčíková" userId="5688f001-09fb-4bf4-b61b-33b7ff5e8de6" providerId="ADAL" clId="{3B4C8D19-C94E-4CB6-A0E1-ED0DBDB1D416}" dt="2024-03-01T20:05:29.232" v="103" actId="1076"/>
          <ac:graphicFrameMkLst>
            <pc:docMk/>
            <pc:sldMk cId="1040931650" sldId="271"/>
            <ac:graphicFrameMk id="8" creationId="{8E577662-568C-E665-488F-BC9F10334143}"/>
          </ac:graphicFrameMkLst>
        </pc:graphicFrameChg>
      </pc:sldChg>
      <pc:sldChg chg="addSp delSp modSp add mod">
        <pc:chgData name="Lenka Herčíková" userId="5688f001-09fb-4bf4-b61b-33b7ff5e8de6" providerId="ADAL" clId="{3B4C8D19-C94E-4CB6-A0E1-ED0DBDB1D416}" dt="2024-03-01T20:03:19.829" v="21" actId="20577"/>
        <pc:sldMkLst>
          <pc:docMk/>
          <pc:sldMk cId="2458033506" sldId="274"/>
        </pc:sldMkLst>
        <pc:spChg chg="mod">
          <ac:chgData name="Lenka Herčíková" userId="5688f001-09fb-4bf4-b61b-33b7ff5e8de6" providerId="ADAL" clId="{3B4C8D19-C94E-4CB6-A0E1-ED0DBDB1D416}" dt="2024-03-01T20:03:19.829" v="21" actId="20577"/>
          <ac:spMkLst>
            <pc:docMk/>
            <pc:sldMk cId="2458033506" sldId="274"/>
            <ac:spMk id="238" creationId="{DACB16B8-FFA3-48E9-DFA5-863A3DDAD8D4}"/>
          </ac:spMkLst>
        </pc:spChg>
        <pc:graphicFrameChg chg="add del mod">
          <ac:chgData name="Lenka Herčíková" userId="5688f001-09fb-4bf4-b61b-33b7ff5e8de6" providerId="ADAL" clId="{3B4C8D19-C94E-4CB6-A0E1-ED0DBDB1D416}" dt="2024-03-01T20:02:42.037" v="4" actId="21"/>
          <ac:graphicFrameMkLst>
            <pc:docMk/>
            <pc:sldMk cId="2458033506" sldId="274"/>
            <ac:graphicFrameMk id="2" creationId="{F5094CB7-EB2F-E97C-B7A5-3D769B37BDC8}"/>
          </ac:graphicFrameMkLst>
        </pc:graphicFrameChg>
        <pc:graphicFrameChg chg="del modGraphic">
          <ac:chgData name="Lenka Herčíková" userId="5688f001-09fb-4bf4-b61b-33b7ff5e8de6" providerId="ADAL" clId="{3B4C8D19-C94E-4CB6-A0E1-ED0DBDB1D416}" dt="2024-03-01T20:02:17.978" v="2" actId="21"/>
          <ac:graphicFrameMkLst>
            <pc:docMk/>
            <pc:sldMk cId="2458033506" sldId="274"/>
            <ac:graphicFrameMk id="8" creationId="{F5094CB7-EB2F-E97C-B7A5-3D769B37BDC8}"/>
          </ac:graphicFrameMkLst>
        </pc:graphicFrameChg>
        <pc:picChg chg="add mod">
          <ac:chgData name="Lenka Herčíková" userId="5688f001-09fb-4bf4-b61b-33b7ff5e8de6" providerId="ADAL" clId="{3B4C8D19-C94E-4CB6-A0E1-ED0DBDB1D416}" dt="2024-03-01T20:03:09.686" v="9" actId="1076"/>
          <ac:picMkLst>
            <pc:docMk/>
            <pc:sldMk cId="2458033506" sldId="274"/>
            <ac:picMk id="4" creationId="{D0991E70-5F58-F4EC-9014-309C65FCDC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D841EA8A-79CF-E46D-F716-2F953420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>
            <a:extLst>
              <a:ext uri="{FF2B5EF4-FFF2-40B4-BE49-F238E27FC236}">
                <a16:creationId xmlns:a16="http://schemas.microsoft.com/office/drawing/2014/main" id="{6451C45A-B2C5-02D5-2CE3-FA8ABACD8C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>
            <a:extLst>
              <a:ext uri="{FF2B5EF4-FFF2-40B4-BE49-F238E27FC236}">
                <a16:creationId xmlns:a16="http://schemas.microsoft.com/office/drawing/2014/main" id="{7EAFA68D-4F3A-30C9-52B3-F6FBA8AADF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80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6114207E-2A18-12C0-08B4-8E688A9A8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>
            <a:extLst>
              <a:ext uri="{FF2B5EF4-FFF2-40B4-BE49-F238E27FC236}">
                <a16:creationId xmlns:a16="http://schemas.microsoft.com/office/drawing/2014/main" id="{ACDEDE6B-07EA-8ED8-AE27-909C6AE296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>
            <a:extLst>
              <a:ext uri="{FF2B5EF4-FFF2-40B4-BE49-F238E27FC236}">
                <a16:creationId xmlns:a16="http://schemas.microsoft.com/office/drawing/2014/main" id="{5D5AB741-1E2D-ED30-B03B-9464EDD52A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44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4B597084-AE6B-19E1-EFA7-8829CC494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>
            <a:extLst>
              <a:ext uri="{FF2B5EF4-FFF2-40B4-BE49-F238E27FC236}">
                <a16:creationId xmlns:a16="http://schemas.microsoft.com/office/drawing/2014/main" id="{B9DA8E81-6575-4BFA-8400-2F6B267EC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>
            <a:extLst>
              <a:ext uri="{FF2B5EF4-FFF2-40B4-BE49-F238E27FC236}">
                <a16:creationId xmlns:a16="http://schemas.microsoft.com/office/drawing/2014/main" id="{7932C0B3-4D82-D2FD-BF02-3BCE75680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120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7F0C0144-3B81-A3E1-C9AD-1CFFE711F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>
            <a:extLst>
              <a:ext uri="{FF2B5EF4-FFF2-40B4-BE49-F238E27FC236}">
                <a16:creationId xmlns:a16="http://schemas.microsoft.com/office/drawing/2014/main" id="{94979106-4810-17E0-E532-6AFC248AA3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>
            <a:extLst>
              <a:ext uri="{FF2B5EF4-FFF2-40B4-BE49-F238E27FC236}">
                <a16:creationId xmlns:a16="http://schemas.microsoft.com/office/drawing/2014/main" id="{C06649F5-71F7-0F9D-D3F9-FC3B652EB9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8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8FF983EB-1B89-A29E-6BAB-CA420C6B0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>
            <a:extLst>
              <a:ext uri="{FF2B5EF4-FFF2-40B4-BE49-F238E27FC236}">
                <a16:creationId xmlns:a16="http://schemas.microsoft.com/office/drawing/2014/main" id="{64842DA8-D5F0-22DA-FD87-6BEB2B5BF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>
            <a:extLst>
              <a:ext uri="{FF2B5EF4-FFF2-40B4-BE49-F238E27FC236}">
                <a16:creationId xmlns:a16="http://schemas.microsoft.com/office/drawing/2014/main" id="{D68591D9-4635-85AE-E373-623FD4583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67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AF034783-E5F3-6BDF-C175-4D2EE17F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5CBDD28-A49F-0725-54C4-138C8159D7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2330124A-48AF-4AC6-B7ED-4B33A8269E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76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5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 rot="-3987564">
            <a:off x="7296447" y="1005275"/>
            <a:ext cx="4812315" cy="4821568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Obsah obrázku Písmo, text, Grafika, logo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80" y="672976"/>
            <a:ext cx="2166808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 rot="1353265">
            <a:off x="4648945" y="3287690"/>
            <a:ext cx="3213676" cy="3219855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483476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5271"/>
              </a:buClr>
              <a:buSzPts val="3600"/>
              <a:buFont typeface="Arial"/>
              <a:buNone/>
            </a:pPr>
            <a:r>
              <a:rPr lang="cs-CZ" sz="3600" dirty="0">
                <a:solidFill>
                  <a:srgbClr val="FB5271"/>
                </a:solidFill>
              </a:rPr>
              <a:t>Centrum pro cizince </a:t>
            </a:r>
            <a:br>
              <a:rPr lang="cs-CZ" sz="3600" dirty="0">
                <a:solidFill>
                  <a:srgbClr val="FB5271"/>
                </a:solidFill>
              </a:rPr>
            </a:br>
            <a:r>
              <a:rPr lang="cs-CZ" sz="3600" dirty="0">
                <a:solidFill>
                  <a:srgbClr val="FB5271"/>
                </a:solidFill>
              </a:rPr>
              <a:t>Jihomoravského kraje, </a:t>
            </a:r>
            <a:r>
              <a:rPr lang="cs-CZ" sz="3600" dirty="0" err="1">
                <a:solidFill>
                  <a:srgbClr val="FB5271"/>
                </a:solidFill>
              </a:rPr>
              <a:t>z.ú</a:t>
            </a:r>
            <a:r>
              <a:rPr lang="cs-CZ" sz="3600" dirty="0">
                <a:solidFill>
                  <a:srgbClr val="FB5271"/>
                </a:solidFill>
              </a:rPr>
              <a:t>. </a:t>
            </a:r>
            <a:endParaRPr sz="3600" b="1" dirty="0">
              <a:solidFill>
                <a:srgbClr val="FB52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483476" y="3602037"/>
            <a:ext cx="9144000" cy="242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 sz="2000" dirty="0">
                <a:solidFill>
                  <a:schemeClr val="lt1"/>
                </a:solidFill>
              </a:rPr>
              <a:t>Česko-ukrajinské setkání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 sz="2000" dirty="0">
                <a:solidFill>
                  <a:schemeClr val="lt1"/>
                </a:solidFill>
              </a:rPr>
              <a:t>Jedovnice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 sz="20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3. 3. 2024</a:t>
            </a:r>
            <a:endParaRPr lang="cs-CZ" sz="200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483476" y="6174828"/>
            <a:ext cx="9144000" cy="3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www.cizincijmk.cz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9816777" y="577265"/>
            <a:ext cx="1232608" cy="12326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rot="9480602">
            <a:off x="4293860" y="-1787949"/>
            <a:ext cx="3213676" cy="3219855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>
          <a:extLst>
            <a:ext uri="{FF2B5EF4-FFF2-40B4-BE49-F238E27FC236}">
              <a16:creationId xmlns:a16="http://schemas.microsoft.com/office/drawing/2014/main" id="{915FE4F6-3E76-24E5-A8A1-C596E9B91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>
            <a:extLst>
              <a:ext uri="{FF2B5EF4-FFF2-40B4-BE49-F238E27FC236}">
                <a16:creationId xmlns:a16="http://schemas.microsoft.com/office/drawing/2014/main" id="{28F7D489-BC30-67EA-80DF-89FAF16FA366}"/>
              </a:ext>
            </a:extLst>
          </p:cNvPr>
          <p:cNvSpPr txBox="1"/>
          <p:nvPr/>
        </p:nvSpPr>
        <p:spPr>
          <a:xfrm>
            <a:off x="483476" y="6174828"/>
            <a:ext cx="9144000" cy="3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5FF"/>
              </a:buClr>
              <a:buSzPts val="1700"/>
              <a:buFont typeface="Arial"/>
              <a:buNone/>
            </a:pPr>
            <a:r>
              <a:rPr lang="cs-CZ" sz="1700" b="0">
                <a:solidFill>
                  <a:srgbClr val="1535FF"/>
                </a:solidFill>
                <a:latin typeface="Arial"/>
                <a:ea typeface="Arial"/>
                <a:cs typeface="Arial"/>
                <a:sym typeface="Arial"/>
              </a:rPr>
              <a:t>www.cizincijmk.cz</a:t>
            </a:r>
            <a:endParaRPr sz="1700">
              <a:solidFill>
                <a:srgbClr val="1535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1535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>
            <a:extLst>
              <a:ext uri="{FF2B5EF4-FFF2-40B4-BE49-F238E27FC236}">
                <a16:creationId xmlns:a16="http://schemas.microsoft.com/office/drawing/2014/main" id="{2F2AE10A-04BD-619A-91A7-8C99BE79CD46}"/>
              </a:ext>
            </a:extLst>
          </p:cNvPr>
          <p:cNvSpPr txBox="1"/>
          <p:nvPr/>
        </p:nvSpPr>
        <p:spPr>
          <a:xfrm>
            <a:off x="483476" y="1643368"/>
            <a:ext cx="9144000" cy="38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271"/>
              </a:buClr>
              <a:buSzPts val="2200"/>
              <a:buFont typeface="Arial"/>
              <a:buNone/>
            </a:pPr>
            <a:r>
              <a:rPr lang="cs-CZ" sz="2200" b="1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Aktuální statistiky (8. týden roku 2024)</a:t>
            </a:r>
            <a:endParaRPr dirty="0"/>
          </a:p>
        </p:txBody>
      </p:sp>
      <p:pic>
        <p:nvPicPr>
          <p:cNvPr id="213" name="Google Shape;213;p7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02D3B41D-8FBB-F536-6930-6077B81F4D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79" y="672976"/>
            <a:ext cx="2167066" cy="5976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>
            <a:extLst>
              <a:ext uri="{FF2B5EF4-FFF2-40B4-BE49-F238E27FC236}">
                <a16:creationId xmlns:a16="http://schemas.microsoft.com/office/drawing/2014/main" id="{C88295EB-5AA7-264B-EA32-5D834E8912D2}"/>
              </a:ext>
            </a:extLst>
          </p:cNvPr>
          <p:cNvSpPr txBox="1"/>
          <p:nvPr/>
        </p:nvSpPr>
        <p:spPr>
          <a:xfrm>
            <a:off x="816574" y="2381214"/>
            <a:ext cx="24475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1C33FC"/>
                </a:solidFill>
              </a:rPr>
              <a:t>V ČR celkem 385 364 osob s dočasnou ochranou (DO)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>
            <a:extLst>
              <a:ext uri="{FF2B5EF4-FFF2-40B4-BE49-F238E27FC236}">
                <a16:creationId xmlns:a16="http://schemas.microsoft.com/office/drawing/2014/main" id="{FEB72232-536D-C9EB-797B-3AFA69AF7AD1}"/>
              </a:ext>
            </a:extLst>
          </p:cNvPr>
          <p:cNvSpPr txBox="1"/>
          <p:nvPr/>
        </p:nvSpPr>
        <p:spPr>
          <a:xfrm>
            <a:off x="3648491" y="2381214"/>
            <a:ext cx="24475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cs-CZ" dirty="0">
                <a:solidFill>
                  <a:srgbClr val="FB5271"/>
                </a:solidFill>
              </a:rPr>
              <a:t>Aktuálně v JMK 40 181 osob s DO</a:t>
            </a:r>
            <a:endParaRPr dirty="0"/>
          </a:p>
        </p:txBody>
      </p:sp>
      <p:sp>
        <p:nvSpPr>
          <p:cNvPr id="216" name="Google Shape;216;p7">
            <a:extLst>
              <a:ext uri="{FF2B5EF4-FFF2-40B4-BE49-F238E27FC236}">
                <a16:creationId xmlns:a16="http://schemas.microsoft.com/office/drawing/2014/main" id="{3B2D5543-A418-3CE0-C412-B1FCB7C5A2E7}"/>
              </a:ext>
            </a:extLst>
          </p:cNvPr>
          <p:cNvSpPr txBox="1"/>
          <p:nvPr/>
        </p:nvSpPr>
        <p:spPr>
          <a:xfrm>
            <a:off x="6480408" y="2381214"/>
            <a:ext cx="22552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400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V HUMPO v ČR celkem 15 714 osob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>
            <a:extLst>
              <a:ext uri="{FF2B5EF4-FFF2-40B4-BE49-F238E27FC236}">
                <a16:creationId xmlns:a16="http://schemas.microsoft.com/office/drawing/2014/main" id="{2DFDCE50-E8B1-3DE2-D44B-89E306852A41}"/>
              </a:ext>
            </a:extLst>
          </p:cNvPr>
          <p:cNvSpPr txBox="1"/>
          <p:nvPr/>
        </p:nvSpPr>
        <p:spPr>
          <a:xfrm>
            <a:off x="9310761" y="2381214"/>
            <a:ext cx="244750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V JMK aktuálně ubytovaných v HUMPO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1 518 osob</a:t>
            </a:r>
          </a:p>
        </p:txBody>
      </p:sp>
      <p:sp>
        <p:nvSpPr>
          <p:cNvPr id="218" name="Google Shape;218;p7">
            <a:extLst>
              <a:ext uri="{FF2B5EF4-FFF2-40B4-BE49-F238E27FC236}">
                <a16:creationId xmlns:a16="http://schemas.microsoft.com/office/drawing/2014/main" id="{79E040D1-72BE-6BFA-5578-5E211AA5336F}"/>
              </a:ext>
            </a:extLst>
          </p:cNvPr>
          <p:cNvSpPr txBox="1"/>
          <p:nvPr/>
        </p:nvSpPr>
        <p:spPr>
          <a:xfrm>
            <a:off x="821267" y="3813927"/>
            <a:ext cx="21333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V 8. týdnu bylo uděleno 1 364 DO</a:t>
            </a:r>
            <a:endParaRPr dirty="0"/>
          </a:p>
        </p:txBody>
      </p:sp>
      <p:sp>
        <p:nvSpPr>
          <p:cNvPr id="219" name="Google Shape;219;p7">
            <a:extLst>
              <a:ext uri="{FF2B5EF4-FFF2-40B4-BE49-F238E27FC236}">
                <a16:creationId xmlns:a16="http://schemas.microsoft.com/office/drawing/2014/main" id="{6DD71084-4AE5-6F1C-1C88-355937CF58D9}"/>
              </a:ext>
            </a:extLst>
          </p:cNvPr>
          <p:cNvSpPr txBox="1"/>
          <p:nvPr/>
        </p:nvSpPr>
        <p:spPr>
          <a:xfrm>
            <a:off x="3651620" y="3813927"/>
            <a:ext cx="24475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V 8. týdnu v HUMPO v JMK nově ubytovaných 16 osob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>
            <a:extLst>
              <a:ext uri="{FF2B5EF4-FFF2-40B4-BE49-F238E27FC236}">
                <a16:creationId xmlns:a16="http://schemas.microsoft.com/office/drawing/2014/main" id="{6B96DCAA-A732-2631-C611-45E433ECB450}"/>
              </a:ext>
            </a:extLst>
          </p:cNvPr>
          <p:cNvSpPr txBox="1"/>
          <p:nvPr/>
        </p:nvSpPr>
        <p:spPr>
          <a:xfrm>
            <a:off x="6481973" y="3813927"/>
            <a:ext cx="24475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rgbClr val="FB5271"/>
                </a:solidFill>
              </a:rPr>
              <a:t>JMK je třetí kraj s nejvyšším počtem osob s DO</a:t>
            </a:r>
            <a:endParaRPr lang="pl-PL" dirty="0">
              <a:solidFill>
                <a:srgbClr val="FB5271"/>
              </a:solidFill>
            </a:endParaRPr>
          </a:p>
        </p:txBody>
      </p:sp>
      <p:sp>
        <p:nvSpPr>
          <p:cNvPr id="221" name="Google Shape;221;p7">
            <a:extLst>
              <a:ext uri="{FF2B5EF4-FFF2-40B4-BE49-F238E27FC236}">
                <a16:creationId xmlns:a16="http://schemas.microsoft.com/office/drawing/2014/main" id="{1797E1FC-7307-928F-71FF-BD6316E8074E}"/>
              </a:ext>
            </a:extLst>
          </p:cNvPr>
          <p:cNvSpPr txBox="1"/>
          <p:nvPr/>
        </p:nvSpPr>
        <p:spPr>
          <a:xfrm>
            <a:off x="9310761" y="3813927"/>
            <a:ext cx="244750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1C33FC"/>
                </a:solidFill>
              </a:rPr>
              <a:t>Dvě osoby byly v JMK </a:t>
            </a:r>
            <a:r>
              <a:rPr lang="cs-CZ" dirty="0" err="1">
                <a:solidFill>
                  <a:srgbClr val="1C33FC"/>
                </a:solidFill>
              </a:rPr>
              <a:t>reubytované</a:t>
            </a:r>
            <a:r>
              <a:rPr lang="cs-CZ" dirty="0">
                <a:solidFill>
                  <a:srgbClr val="1C33FC"/>
                </a:solidFill>
              </a:rPr>
              <a:t> v rámci HUMPO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>
            <a:extLst>
              <a:ext uri="{FF2B5EF4-FFF2-40B4-BE49-F238E27FC236}">
                <a16:creationId xmlns:a16="http://schemas.microsoft.com/office/drawing/2014/main" id="{A79C07F7-8CCF-98DF-AF54-9C5FCE9C770C}"/>
              </a:ext>
            </a:extLst>
          </p:cNvPr>
          <p:cNvSpPr/>
          <p:nvPr/>
        </p:nvSpPr>
        <p:spPr>
          <a:xfrm rot="1353265">
            <a:off x="4030878" y="4254912"/>
            <a:ext cx="3213676" cy="3219855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>
            <a:extLst>
              <a:ext uri="{FF2B5EF4-FFF2-40B4-BE49-F238E27FC236}">
                <a16:creationId xmlns:a16="http://schemas.microsoft.com/office/drawing/2014/main" id="{5E2A1314-781C-9870-8A62-53978F5035C6}"/>
              </a:ext>
            </a:extLst>
          </p:cNvPr>
          <p:cNvSpPr/>
          <p:nvPr/>
        </p:nvSpPr>
        <p:spPr>
          <a:xfrm rot="9480602">
            <a:off x="4293860" y="-1787949"/>
            <a:ext cx="3213676" cy="3219855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>
            <a:extLst>
              <a:ext uri="{FF2B5EF4-FFF2-40B4-BE49-F238E27FC236}">
                <a16:creationId xmlns:a16="http://schemas.microsoft.com/office/drawing/2014/main" id="{29FA4ADE-BDB0-6A4A-FE00-3BC766D6E466}"/>
              </a:ext>
            </a:extLst>
          </p:cNvPr>
          <p:cNvSpPr/>
          <p:nvPr/>
        </p:nvSpPr>
        <p:spPr>
          <a:xfrm>
            <a:off x="518064" y="2420865"/>
            <a:ext cx="298510" cy="298510"/>
          </a:xfrm>
          <a:prstGeom prst="donut">
            <a:avLst>
              <a:gd name="adj" fmla="val 25000"/>
            </a:avLst>
          </a:prstGeom>
          <a:solidFill>
            <a:srgbClr val="FB5271"/>
          </a:solidFill>
          <a:ln w="12700" cap="flat" cmpd="sng">
            <a:solidFill>
              <a:srgbClr val="FB52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>
            <a:extLst>
              <a:ext uri="{FF2B5EF4-FFF2-40B4-BE49-F238E27FC236}">
                <a16:creationId xmlns:a16="http://schemas.microsoft.com/office/drawing/2014/main" id="{B1BE7513-C16E-8205-7686-BCD76661AE42}"/>
              </a:ext>
            </a:extLst>
          </p:cNvPr>
          <p:cNvSpPr/>
          <p:nvPr/>
        </p:nvSpPr>
        <p:spPr>
          <a:xfrm>
            <a:off x="3337464" y="2420865"/>
            <a:ext cx="298510" cy="298510"/>
          </a:xfrm>
          <a:prstGeom prst="donut">
            <a:avLst>
              <a:gd name="adj" fmla="val 25000"/>
            </a:avLst>
          </a:prstGeom>
          <a:solidFill>
            <a:srgbClr val="1535FF"/>
          </a:solidFill>
          <a:ln w="12700" cap="flat" cmpd="sng">
            <a:solidFill>
              <a:srgbClr val="153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>
            <a:extLst>
              <a:ext uri="{FF2B5EF4-FFF2-40B4-BE49-F238E27FC236}">
                <a16:creationId xmlns:a16="http://schemas.microsoft.com/office/drawing/2014/main" id="{94AC38DC-4169-2EE4-50B6-6E59F37CE89B}"/>
              </a:ext>
            </a:extLst>
          </p:cNvPr>
          <p:cNvSpPr/>
          <p:nvPr/>
        </p:nvSpPr>
        <p:spPr>
          <a:xfrm>
            <a:off x="6190730" y="2420865"/>
            <a:ext cx="298510" cy="298510"/>
          </a:xfrm>
          <a:prstGeom prst="donut">
            <a:avLst>
              <a:gd name="adj" fmla="val 25000"/>
            </a:avLst>
          </a:prstGeom>
          <a:solidFill>
            <a:srgbClr val="FB5271"/>
          </a:solidFill>
          <a:ln w="12700" cap="flat" cmpd="sng">
            <a:solidFill>
              <a:srgbClr val="FB52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">
            <a:extLst>
              <a:ext uri="{FF2B5EF4-FFF2-40B4-BE49-F238E27FC236}">
                <a16:creationId xmlns:a16="http://schemas.microsoft.com/office/drawing/2014/main" id="{F43FED1C-CCD3-509A-F9B1-621FC3FC24DD}"/>
              </a:ext>
            </a:extLst>
          </p:cNvPr>
          <p:cNvSpPr/>
          <p:nvPr/>
        </p:nvSpPr>
        <p:spPr>
          <a:xfrm>
            <a:off x="9027063" y="2420865"/>
            <a:ext cx="298510" cy="298510"/>
          </a:xfrm>
          <a:prstGeom prst="donut">
            <a:avLst>
              <a:gd name="adj" fmla="val 25000"/>
            </a:avLst>
          </a:prstGeom>
          <a:solidFill>
            <a:srgbClr val="1535FF"/>
          </a:solidFill>
          <a:ln w="12700" cap="flat" cmpd="sng">
            <a:solidFill>
              <a:srgbClr val="153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">
            <a:extLst>
              <a:ext uri="{FF2B5EF4-FFF2-40B4-BE49-F238E27FC236}">
                <a16:creationId xmlns:a16="http://schemas.microsoft.com/office/drawing/2014/main" id="{4336AF52-EC21-7E99-1480-58BAE145C74C}"/>
              </a:ext>
            </a:extLst>
          </p:cNvPr>
          <p:cNvSpPr/>
          <p:nvPr/>
        </p:nvSpPr>
        <p:spPr>
          <a:xfrm>
            <a:off x="518064" y="3861411"/>
            <a:ext cx="298510" cy="298510"/>
          </a:xfrm>
          <a:prstGeom prst="donut">
            <a:avLst>
              <a:gd name="adj" fmla="val 25000"/>
            </a:avLst>
          </a:prstGeom>
          <a:solidFill>
            <a:srgbClr val="1535FF"/>
          </a:solidFill>
          <a:ln w="12700" cap="flat" cmpd="sng">
            <a:solidFill>
              <a:srgbClr val="153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>
            <a:extLst>
              <a:ext uri="{FF2B5EF4-FFF2-40B4-BE49-F238E27FC236}">
                <a16:creationId xmlns:a16="http://schemas.microsoft.com/office/drawing/2014/main" id="{F3241EAC-0CE4-E5ED-04BC-0F11F949979A}"/>
              </a:ext>
            </a:extLst>
          </p:cNvPr>
          <p:cNvSpPr/>
          <p:nvPr/>
        </p:nvSpPr>
        <p:spPr>
          <a:xfrm>
            <a:off x="3337464" y="3861411"/>
            <a:ext cx="298510" cy="298510"/>
          </a:xfrm>
          <a:prstGeom prst="donut">
            <a:avLst>
              <a:gd name="adj" fmla="val 25000"/>
            </a:avLst>
          </a:prstGeom>
          <a:solidFill>
            <a:srgbClr val="FB5271"/>
          </a:solidFill>
          <a:ln w="12700" cap="flat" cmpd="sng">
            <a:solidFill>
              <a:srgbClr val="FB52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>
            <a:extLst>
              <a:ext uri="{FF2B5EF4-FFF2-40B4-BE49-F238E27FC236}">
                <a16:creationId xmlns:a16="http://schemas.microsoft.com/office/drawing/2014/main" id="{DEB5B786-B493-BB90-B7DC-5D47426779CE}"/>
              </a:ext>
            </a:extLst>
          </p:cNvPr>
          <p:cNvSpPr/>
          <p:nvPr/>
        </p:nvSpPr>
        <p:spPr>
          <a:xfrm>
            <a:off x="6190730" y="3861411"/>
            <a:ext cx="298510" cy="298510"/>
          </a:xfrm>
          <a:prstGeom prst="donut">
            <a:avLst>
              <a:gd name="adj" fmla="val 25000"/>
            </a:avLst>
          </a:prstGeom>
          <a:solidFill>
            <a:srgbClr val="1535FF"/>
          </a:solidFill>
          <a:ln w="12700" cap="flat" cmpd="sng">
            <a:solidFill>
              <a:srgbClr val="153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>
            <a:extLst>
              <a:ext uri="{FF2B5EF4-FFF2-40B4-BE49-F238E27FC236}">
                <a16:creationId xmlns:a16="http://schemas.microsoft.com/office/drawing/2014/main" id="{E169D028-688A-B11E-35AF-03C4FBB78286}"/>
              </a:ext>
            </a:extLst>
          </p:cNvPr>
          <p:cNvSpPr/>
          <p:nvPr/>
        </p:nvSpPr>
        <p:spPr>
          <a:xfrm>
            <a:off x="9027063" y="3861411"/>
            <a:ext cx="298510" cy="298510"/>
          </a:xfrm>
          <a:prstGeom prst="donut">
            <a:avLst>
              <a:gd name="adj" fmla="val 25000"/>
            </a:avLst>
          </a:prstGeom>
          <a:solidFill>
            <a:srgbClr val="FB5271"/>
          </a:solidFill>
          <a:ln w="12700" cap="flat" cmpd="sng">
            <a:solidFill>
              <a:srgbClr val="FB52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4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/>
          <p:nvPr/>
        </p:nvSpPr>
        <p:spPr>
          <a:xfrm>
            <a:off x="483476" y="6174828"/>
            <a:ext cx="9144000" cy="3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5FF"/>
              </a:buClr>
              <a:buSzPts val="1700"/>
              <a:buFont typeface="Arial"/>
              <a:buNone/>
            </a:pPr>
            <a:r>
              <a:rPr lang="cs-CZ" sz="1700" b="0">
                <a:solidFill>
                  <a:srgbClr val="1535FF"/>
                </a:solidFill>
                <a:latin typeface="Arial"/>
                <a:ea typeface="Arial"/>
                <a:cs typeface="Arial"/>
                <a:sym typeface="Arial"/>
              </a:rPr>
              <a:t>www.cizincijmk.cz</a:t>
            </a:r>
            <a:endParaRPr sz="1700">
              <a:solidFill>
                <a:srgbClr val="1535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1535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 txBox="1"/>
          <p:nvPr/>
        </p:nvSpPr>
        <p:spPr>
          <a:xfrm>
            <a:off x="483476" y="1643368"/>
            <a:ext cx="9144000" cy="38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271"/>
              </a:buClr>
              <a:buSzPts val="2200"/>
              <a:buFont typeface="Arial"/>
              <a:buNone/>
            </a:pPr>
            <a:r>
              <a:rPr lang="cs-CZ" sz="2200" b="1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Změny v Lex Ukrajina VI od 1. 1. 2024</a:t>
            </a:r>
            <a:endParaRPr dirty="0"/>
          </a:p>
        </p:txBody>
      </p:sp>
      <p:pic>
        <p:nvPicPr>
          <p:cNvPr id="240" name="Google Shape;240;p8" descr="Obsah obrázku text, Písmo, Grafika, logo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79" y="672976"/>
            <a:ext cx="2167066" cy="59767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1915698" y="2421851"/>
            <a:ext cx="341676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Prodlužování dočasné ochrany do 3</a:t>
            </a:r>
            <a:r>
              <a:rPr lang="cs-CZ" sz="1800" b="1" dirty="0">
                <a:solidFill>
                  <a:srgbClr val="1C33FC"/>
                </a:solidFill>
              </a:rPr>
              <a:t>1.3.2025</a:t>
            </a:r>
            <a:r>
              <a:rPr lang="cs-CZ" sz="1800" b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cs-CZ" sz="1800" b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</a:br>
            <a:endParaRPr lang="cs-CZ" sz="1800" b="1" dirty="0">
              <a:solidFill>
                <a:srgbClr val="1C33F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- online žádost je možné vyplnit do 15.3.2024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>
                <a:solidFill>
                  <a:srgbClr val="1C33FC"/>
                </a:solidFill>
              </a:rPr>
              <a:t>- osobám, které se nezaregistrují zanikne DO</a:t>
            </a:r>
            <a:endParaRPr sz="14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1915698" y="4478357"/>
            <a:ext cx="34167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err="1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Reubytování</a:t>
            </a:r>
            <a:r>
              <a:rPr lang="cs-CZ" sz="1800" b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 v HUMPO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7024467" y="2421851"/>
            <a:ext cx="3416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Přidělování ubytování v HUMPO na KACPU Ostravě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7024466" y="4452957"/>
            <a:ext cx="37784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Zvýšení započitatelných nákladů na bydlení při žádosti o HUD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 rot="8119325">
            <a:off x="1261650" y="2535247"/>
            <a:ext cx="808753" cy="810308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 rot="-2700000">
            <a:off x="6116325" y="2535246"/>
            <a:ext cx="808753" cy="810308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1976985" y="5034205"/>
            <a:ext cx="39793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33FC"/>
              </a:buClr>
              <a:buSzPts val="1400"/>
            </a:pPr>
            <a:r>
              <a:rPr lang="cs-CZ" sz="1400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1400" i="1" dirty="0" err="1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reubytování</a:t>
            </a:r>
            <a:r>
              <a:rPr lang="cs-CZ" sz="1400" i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 procesuje v Jihomoravském kraji Centrum pro cizince JMK ve spolupráci s oddělením mimořádných událostí JMK a sociálními odbory měst</a:t>
            </a:r>
            <a:endParaRPr i="1" dirty="0"/>
          </a:p>
        </p:txBody>
      </p:sp>
      <p:sp>
        <p:nvSpPr>
          <p:cNvPr id="249" name="Google Shape;249;p8"/>
          <p:cNvSpPr txBox="1"/>
          <p:nvPr/>
        </p:nvSpPr>
        <p:spPr>
          <a:xfrm>
            <a:off x="7093126" y="3352621"/>
            <a:ext cx="370983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33FC"/>
              </a:buClr>
              <a:buSzPts val="1400"/>
            </a:pPr>
            <a:r>
              <a:rPr lang="cs-CZ" sz="1400" i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i="1" dirty="0">
                <a:solidFill>
                  <a:srgbClr val="1C33FC"/>
                </a:solidFill>
              </a:rPr>
              <a:t>nově příchozí osoby z Ukrajiny, které potřebují ubytování v rámci HUMPO, musí přijet na KACPU do Ostravy</a:t>
            </a:r>
            <a:endParaRPr i="1" dirty="0">
              <a:solidFill>
                <a:srgbClr val="1C33FC"/>
              </a:solidFill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7093127" y="4930402"/>
            <a:ext cx="397931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33FC"/>
              </a:buClr>
              <a:buSzPts val="1400"/>
            </a:pPr>
            <a:r>
              <a:rPr lang="cs-CZ" sz="1400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33FC"/>
              </a:buClr>
              <a:buSzPts val="1400"/>
            </a:pPr>
            <a:r>
              <a:rPr lang="cs-CZ" sz="1400" i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- pro zranitelné osoby jsou částky </a:t>
            </a:r>
            <a:r>
              <a:rPr lang="cs-CZ" i="1" dirty="0">
                <a:solidFill>
                  <a:srgbClr val="1C33FC"/>
                </a:solidFill>
              </a:rPr>
              <a:t>zvýšené na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33FC"/>
              </a:buClr>
              <a:buSzPts val="1400"/>
            </a:pPr>
            <a:r>
              <a:rPr lang="cs-CZ" i="1" dirty="0">
                <a:solidFill>
                  <a:srgbClr val="1C33FC"/>
                </a:solidFill>
              </a:rPr>
              <a:t>6 000,- u bytů zaregistrovaných v databázi MPSV a na 4 800,- u nezaregistrovaných bytů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33FC"/>
              </a:buClr>
              <a:buSzPts val="1400"/>
            </a:pPr>
            <a:r>
              <a:rPr lang="cs-CZ" sz="1400" i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- u nezranitelných osob jsou limity stejné jako v minulém roce</a:t>
            </a:r>
            <a:endParaRPr sz="14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 rot="-2700000">
            <a:off x="1091144" y="4575714"/>
            <a:ext cx="808753" cy="810308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 rot="8100000">
            <a:off x="6319083" y="4575714"/>
            <a:ext cx="808753" cy="810308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14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259C79AF-2950-4432-90AF-FEA41D947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>
            <a:extLst>
              <a:ext uri="{FF2B5EF4-FFF2-40B4-BE49-F238E27FC236}">
                <a16:creationId xmlns:a16="http://schemas.microsoft.com/office/drawing/2014/main" id="{1FB2AA72-B08C-908C-AAA1-B7C62BBD2909}"/>
              </a:ext>
            </a:extLst>
          </p:cNvPr>
          <p:cNvSpPr txBox="1"/>
          <p:nvPr/>
        </p:nvSpPr>
        <p:spPr>
          <a:xfrm>
            <a:off x="483476" y="6174828"/>
            <a:ext cx="9144000" cy="3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5FF"/>
              </a:buClr>
              <a:buSzPts val="1700"/>
              <a:buFont typeface="Arial"/>
              <a:buNone/>
            </a:pPr>
            <a:r>
              <a:rPr lang="cs-CZ" sz="1700" b="0">
                <a:solidFill>
                  <a:srgbClr val="1535FF"/>
                </a:solidFill>
                <a:latin typeface="Arial"/>
                <a:ea typeface="Arial"/>
                <a:cs typeface="Arial"/>
                <a:sym typeface="Arial"/>
              </a:rPr>
              <a:t>www.cizincijmk.cz</a:t>
            </a:r>
            <a:endParaRPr sz="1700">
              <a:solidFill>
                <a:srgbClr val="1535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1535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>
            <a:extLst>
              <a:ext uri="{FF2B5EF4-FFF2-40B4-BE49-F238E27FC236}">
                <a16:creationId xmlns:a16="http://schemas.microsoft.com/office/drawing/2014/main" id="{0A54B770-66A0-0E53-29A5-2F105B58AB0B}"/>
              </a:ext>
            </a:extLst>
          </p:cNvPr>
          <p:cNvSpPr txBox="1"/>
          <p:nvPr/>
        </p:nvSpPr>
        <p:spPr>
          <a:xfrm>
            <a:off x="483475" y="1643367"/>
            <a:ext cx="10319487" cy="59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FB5271"/>
              </a:buClr>
              <a:buSzPts val="2200"/>
            </a:pPr>
            <a:r>
              <a:rPr lang="cs-CZ" sz="2200" b="1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Od 1. 9. 2024 </a:t>
            </a:r>
            <a:r>
              <a:rPr lang="cs-CZ" sz="2200" b="1" dirty="0">
                <a:solidFill>
                  <a:srgbClr val="FB5271"/>
                </a:solidFill>
              </a:rPr>
              <a:t>ubytování v HUMPO pouze do 90 dní pobytu v ČR</a:t>
            </a:r>
            <a:endParaRPr sz="2200" b="1" dirty="0">
              <a:solidFill>
                <a:srgbClr val="FB5271"/>
              </a:solidFill>
            </a:endParaRPr>
          </a:p>
        </p:txBody>
      </p:sp>
      <p:pic>
        <p:nvPicPr>
          <p:cNvPr id="240" name="Google Shape;240;p8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EA32D7D4-70B4-AB7F-4407-BA1685233A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79" y="672976"/>
            <a:ext cx="2167066" cy="59767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>
            <a:extLst>
              <a:ext uri="{FF2B5EF4-FFF2-40B4-BE49-F238E27FC236}">
                <a16:creationId xmlns:a16="http://schemas.microsoft.com/office/drawing/2014/main" id="{E50F009D-167C-6A6C-E8C5-15BF8A6A9DAD}"/>
              </a:ext>
            </a:extLst>
          </p:cNvPr>
          <p:cNvSpPr txBox="1"/>
          <p:nvPr/>
        </p:nvSpPr>
        <p:spPr>
          <a:xfrm>
            <a:off x="1647312" y="2569751"/>
            <a:ext cx="34167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cs-CZ" sz="1400" i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1400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všechny osoby, které budou </a:t>
            </a:r>
            <a:r>
              <a:rPr lang="cs-CZ" dirty="0">
                <a:solidFill>
                  <a:srgbClr val="1C33FC"/>
                </a:solidFill>
              </a:rPr>
              <a:t>1. 9. 2024 pobývat na území ČR déle </a:t>
            </a:r>
            <a:r>
              <a:rPr lang="cs-CZ" sz="1400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než 90 dnů, </a:t>
            </a:r>
            <a:r>
              <a:rPr lang="cs-CZ" sz="1400" b="1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nemají nárok na ubytování zdarma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>
            <a:extLst>
              <a:ext uri="{FF2B5EF4-FFF2-40B4-BE49-F238E27FC236}">
                <a16:creationId xmlns:a16="http://schemas.microsoft.com/office/drawing/2014/main" id="{14EF3020-F928-E7DA-AD93-0ADC1D77E02B}"/>
              </a:ext>
            </a:extLst>
          </p:cNvPr>
          <p:cNvSpPr/>
          <p:nvPr/>
        </p:nvSpPr>
        <p:spPr>
          <a:xfrm rot="8119325">
            <a:off x="813595" y="2581605"/>
            <a:ext cx="808753" cy="810308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>
            <a:extLst>
              <a:ext uri="{FF2B5EF4-FFF2-40B4-BE49-F238E27FC236}">
                <a16:creationId xmlns:a16="http://schemas.microsoft.com/office/drawing/2014/main" id="{EE85C2F6-BEB1-CFFE-46A0-2CB7068BC47D}"/>
              </a:ext>
            </a:extLst>
          </p:cNvPr>
          <p:cNvSpPr/>
          <p:nvPr/>
        </p:nvSpPr>
        <p:spPr>
          <a:xfrm rot="-2700000">
            <a:off x="670511" y="4304372"/>
            <a:ext cx="808753" cy="810308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>
            <a:extLst>
              <a:ext uri="{FF2B5EF4-FFF2-40B4-BE49-F238E27FC236}">
                <a16:creationId xmlns:a16="http://schemas.microsoft.com/office/drawing/2014/main" id="{CA1CE688-F144-F026-42E2-93916BDBA259}"/>
              </a:ext>
            </a:extLst>
          </p:cNvPr>
          <p:cNvSpPr txBox="1"/>
          <p:nvPr/>
        </p:nvSpPr>
        <p:spPr>
          <a:xfrm>
            <a:off x="1647312" y="4201251"/>
            <a:ext cx="3709838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33FC"/>
              </a:buClr>
              <a:buSzPts val="1400"/>
            </a:pPr>
            <a:r>
              <a:rPr lang="cs-CZ" sz="1400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dirty="0">
                <a:solidFill>
                  <a:srgbClr val="1C33FC"/>
                </a:solidFill>
              </a:rPr>
              <a:t>pro účel ubytování zdarma v HUMPO zanikne termín „zranitelnost“, tzn. i osoby, které doposud měly nárok na ubytování zdarma na základě uznané HUD si budou muset ubytování platit</a:t>
            </a:r>
            <a:endParaRPr dirty="0">
              <a:solidFill>
                <a:srgbClr val="1C33FC"/>
              </a:solidFill>
            </a:endParaRPr>
          </a:p>
        </p:txBody>
      </p:sp>
      <p:sp>
        <p:nvSpPr>
          <p:cNvPr id="5" name="Google Shape;272;p10">
            <a:extLst>
              <a:ext uri="{FF2B5EF4-FFF2-40B4-BE49-F238E27FC236}">
                <a16:creationId xmlns:a16="http://schemas.microsoft.com/office/drawing/2014/main" id="{B2ED2D58-51C4-B85F-68DF-6C5AEB9B371F}"/>
              </a:ext>
            </a:extLst>
          </p:cNvPr>
          <p:cNvSpPr/>
          <p:nvPr/>
        </p:nvSpPr>
        <p:spPr>
          <a:xfrm>
            <a:off x="5136056" y="3308374"/>
            <a:ext cx="4136475" cy="32988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7999" t="-54998" r="-25997" b="-499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01;p6">
            <a:extLst>
              <a:ext uri="{FF2B5EF4-FFF2-40B4-BE49-F238E27FC236}">
                <a16:creationId xmlns:a16="http://schemas.microsoft.com/office/drawing/2014/main" id="{6E6C75E6-9474-EFD1-6D16-272F81DAD77A}"/>
              </a:ext>
            </a:extLst>
          </p:cNvPr>
          <p:cNvSpPr/>
          <p:nvPr/>
        </p:nvSpPr>
        <p:spPr>
          <a:xfrm>
            <a:off x="8325975" y="1939330"/>
            <a:ext cx="3416760" cy="3300972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l="-9998" r="-39998"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80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>
          <a:extLst>
            <a:ext uri="{FF2B5EF4-FFF2-40B4-BE49-F238E27FC236}">
              <a16:creationId xmlns:a16="http://schemas.microsoft.com/office/drawing/2014/main" id="{FDA4104A-CD9C-BBF1-89D6-2642AD7B3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>
            <a:extLst>
              <a:ext uri="{FF2B5EF4-FFF2-40B4-BE49-F238E27FC236}">
                <a16:creationId xmlns:a16="http://schemas.microsoft.com/office/drawing/2014/main" id="{86C30B85-612B-2B63-4B67-9EA6D0A305A9}"/>
              </a:ext>
            </a:extLst>
          </p:cNvPr>
          <p:cNvSpPr txBox="1"/>
          <p:nvPr/>
        </p:nvSpPr>
        <p:spPr>
          <a:xfrm>
            <a:off x="483476" y="6174828"/>
            <a:ext cx="9144000" cy="3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5FF"/>
              </a:buClr>
              <a:buSzPts val="1700"/>
              <a:buFont typeface="Arial"/>
              <a:buNone/>
            </a:pPr>
            <a:r>
              <a:rPr lang="cs-CZ" sz="1700" b="0">
                <a:solidFill>
                  <a:srgbClr val="1535FF"/>
                </a:solidFill>
                <a:latin typeface="Arial"/>
                <a:ea typeface="Arial"/>
                <a:cs typeface="Arial"/>
                <a:sym typeface="Arial"/>
              </a:rPr>
              <a:t>www.cizincijmk.cz</a:t>
            </a:r>
            <a:endParaRPr sz="1700">
              <a:solidFill>
                <a:srgbClr val="1535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1535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>
            <a:extLst>
              <a:ext uri="{FF2B5EF4-FFF2-40B4-BE49-F238E27FC236}">
                <a16:creationId xmlns:a16="http://schemas.microsoft.com/office/drawing/2014/main" id="{E37C0476-7048-EC2B-E1FA-C5DE04AC0F43}"/>
              </a:ext>
            </a:extLst>
          </p:cNvPr>
          <p:cNvSpPr txBox="1"/>
          <p:nvPr/>
        </p:nvSpPr>
        <p:spPr>
          <a:xfrm>
            <a:off x="483476" y="1643368"/>
            <a:ext cx="9144000" cy="38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271"/>
              </a:buClr>
              <a:buSzPts val="2200"/>
              <a:buFont typeface="Arial"/>
              <a:buNone/>
            </a:pPr>
            <a:r>
              <a:rPr lang="cs-CZ" sz="2200" b="1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Statistiky ORP Blansko (data leden 2024)</a:t>
            </a:r>
            <a:endParaRPr dirty="0"/>
          </a:p>
        </p:txBody>
      </p:sp>
      <p:pic>
        <p:nvPicPr>
          <p:cNvPr id="213" name="Google Shape;213;p7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BEA339A6-57E5-2575-ED47-6BCB2B1254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79" y="672976"/>
            <a:ext cx="2167066" cy="5976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>
            <a:extLst>
              <a:ext uri="{FF2B5EF4-FFF2-40B4-BE49-F238E27FC236}">
                <a16:creationId xmlns:a16="http://schemas.microsoft.com/office/drawing/2014/main" id="{0FB896EA-C666-BD1F-2777-451F18B1FD9B}"/>
              </a:ext>
            </a:extLst>
          </p:cNvPr>
          <p:cNvSpPr txBox="1"/>
          <p:nvPr/>
        </p:nvSpPr>
        <p:spPr>
          <a:xfrm>
            <a:off x="816574" y="2381214"/>
            <a:ext cx="27196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1C33FC"/>
                </a:solidFill>
              </a:rPr>
              <a:t>Celkem 1368 osob s dočasnou ochranou (DO)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>
            <a:extLst>
              <a:ext uri="{FF2B5EF4-FFF2-40B4-BE49-F238E27FC236}">
                <a16:creationId xmlns:a16="http://schemas.microsoft.com/office/drawing/2014/main" id="{1FD3E91E-AC84-63B1-05D7-FA59EDA77B9F}"/>
              </a:ext>
            </a:extLst>
          </p:cNvPr>
          <p:cNvSpPr txBox="1"/>
          <p:nvPr/>
        </p:nvSpPr>
        <p:spPr>
          <a:xfrm>
            <a:off x="5083615" y="2412206"/>
            <a:ext cx="24475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cs-CZ" sz="1600" dirty="0">
                <a:solidFill>
                  <a:srgbClr val="FB5271"/>
                </a:solidFill>
              </a:rPr>
              <a:t>Aktuálně ubytovaných v HUMPO 154 osob s DO</a:t>
            </a:r>
            <a:endParaRPr sz="1600" dirty="0"/>
          </a:p>
        </p:txBody>
      </p:sp>
      <p:sp>
        <p:nvSpPr>
          <p:cNvPr id="216" name="Google Shape;216;p7">
            <a:extLst>
              <a:ext uri="{FF2B5EF4-FFF2-40B4-BE49-F238E27FC236}">
                <a16:creationId xmlns:a16="http://schemas.microsoft.com/office/drawing/2014/main" id="{B7D7B271-2F87-D47D-047B-8181F0787B62}"/>
              </a:ext>
            </a:extLst>
          </p:cNvPr>
          <p:cNvSpPr txBox="1"/>
          <p:nvPr/>
        </p:nvSpPr>
        <p:spPr>
          <a:xfrm>
            <a:off x="8929482" y="2370563"/>
            <a:ext cx="24459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600" dirty="0">
                <a:solidFill>
                  <a:srgbClr val="1C33FC"/>
                </a:solidFill>
              </a:rPr>
              <a:t>Z toho 124 zranitelných ubytovaných v HUMPO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>
            <a:extLst>
              <a:ext uri="{FF2B5EF4-FFF2-40B4-BE49-F238E27FC236}">
                <a16:creationId xmlns:a16="http://schemas.microsoft.com/office/drawing/2014/main" id="{BAC72830-C944-FA9C-0A75-665695A34312}"/>
              </a:ext>
            </a:extLst>
          </p:cNvPr>
          <p:cNvSpPr txBox="1"/>
          <p:nvPr/>
        </p:nvSpPr>
        <p:spPr>
          <a:xfrm>
            <a:off x="821267" y="3813927"/>
            <a:ext cx="25538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Z toho 73 dětí ubytovaných v HUMPO</a:t>
            </a:r>
            <a:endParaRPr sz="1600" dirty="0"/>
          </a:p>
        </p:txBody>
      </p:sp>
      <p:sp>
        <p:nvSpPr>
          <p:cNvPr id="219" name="Google Shape;219;p7">
            <a:extLst>
              <a:ext uri="{FF2B5EF4-FFF2-40B4-BE49-F238E27FC236}">
                <a16:creationId xmlns:a16="http://schemas.microsoft.com/office/drawing/2014/main" id="{7C889E01-CFC9-E5DE-26F8-2D72420A75AA}"/>
              </a:ext>
            </a:extLst>
          </p:cNvPr>
          <p:cNvSpPr txBox="1"/>
          <p:nvPr/>
        </p:nvSpPr>
        <p:spPr>
          <a:xfrm>
            <a:off x="5130532" y="3734962"/>
            <a:ext cx="24475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1C33FC"/>
                </a:solidFill>
                <a:latin typeface="Arial"/>
                <a:ea typeface="Arial"/>
                <a:cs typeface="Arial"/>
                <a:sym typeface="Arial"/>
              </a:rPr>
              <a:t>Z toho 18 seniorů ubytovaných v HUMPO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>
            <a:extLst>
              <a:ext uri="{FF2B5EF4-FFF2-40B4-BE49-F238E27FC236}">
                <a16:creationId xmlns:a16="http://schemas.microsoft.com/office/drawing/2014/main" id="{CEC5A0AB-B728-0D13-ED64-152A65AF1A2A}"/>
              </a:ext>
            </a:extLst>
          </p:cNvPr>
          <p:cNvSpPr/>
          <p:nvPr/>
        </p:nvSpPr>
        <p:spPr>
          <a:xfrm rot="1353265">
            <a:off x="4030878" y="4254912"/>
            <a:ext cx="3213676" cy="3219855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>
            <a:extLst>
              <a:ext uri="{FF2B5EF4-FFF2-40B4-BE49-F238E27FC236}">
                <a16:creationId xmlns:a16="http://schemas.microsoft.com/office/drawing/2014/main" id="{37F80116-C18C-BFCD-D5E2-612332166E1E}"/>
              </a:ext>
            </a:extLst>
          </p:cNvPr>
          <p:cNvSpPr/>
          <p:nvPr/>
        </p:nvSpPr>
        <p:spPr>
          <a:xfrm rot="9480602">
            <a:off x="4293860" y="-1787949"/>
            <a:ext cx="3213676" cy="3219855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>
            <a:extLst>
              <a:ext uri="{FF2B5EF4-FFF2-40B4-BE49-F238E27FC236}">
                <a16:creationId xmlns:a16="http://schemas.microsoft.com/office/drawing/2014/main" id="{6CFC9DEC-5439-F72A-FC8E-7225D1278CEE}"/>
              </a:ext>
            </a:extLst>
          </p:cNvPr>
          <p:cNvSpPr/>
          <p:nvPr/>
        </p:nvSpPr>
        <p:spPr>
          <a:xfrm>
            <a:off x="518064" y="2420865"/>
            <a:ext cx="298510" cy="298510"/>
          </a:xfrm>
          <a:prstGeom prst="donut">
            <a:avLst>
              <a:gd name="adj" fmla="val 25000"/>
            </a:avLst>
          </a:prstGeom>
          <a:solidFill>
            <a:srgbClr val="FB5271"/>
          </a:solidFill>
          <a:ln w="12700" cap="flat" cmpd="sng">
            <a:solidFill>
              <a:srgbClr val="FB52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>
            <a:extLst>
              <a:ext uri="{FF2B5EF4-FFF2-40B4-BE49-F238E27FC236}">
                <a16:creationId xmlns:a16="http://schemas.microsoft.com/office/drawing/2014/main" id="{9ACDFD37-DC1D-D1F1-84EA-87987C5AC574}"/>
              </a:ext>
            </a:extLst>
          </p:cNvPr>
          <p:cNvSpPr/>
          <p:nvPr/>
        </p:nvSpPr>
        <p:spPr>
          <a:xfrm>
            <a:off x="4781708" y="2482898"/>
            <a:ext cx="298510" cy="298510"/>
          </a:xfrm>
          <a:prstGeom prst="donut">
            <a:avLst>
              <a:gd name="adj" fmla="val 25000"/>
            </a:avLst>
          </a:prstGeom>
          <a:solidFill>
            <a:srgbClr val="1535FF"/>
          </a:solidFill>
          <a:ln w="12700" cap="flat" cmpd="sng">
            <a:solidFill>
              <a:srgbClr val="153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>
            <a:extLst>
              <a:ext uri="{FF2B5EF4-FFF2-40B4-BE49-F238E27FC236}">
                <a16:creationId xmlns:a16="http://schemas.microsoft.com/office/drawing/2014/main" id="{DF8351A9-3271-FA91-4AFC-1779CC89FF85}"/>
              </a:ext>
            </a:extLst>
          </p:cNvPr>
          <p:cNvSpPr/>
          <p:nvPr/>
        </p:nvSpPr>
        <p:spPr>
          <a:xfrm>
            <a:off x="8630972" y="2493549"/>
            <a:ext cx="298510" cy="298510"/>
          </a:xfrm>
          <a:prstGeom prst="donut">
            <a:avLst>
              <a:gd name="adj" fmla="val 25000"/>
            </a:avLst>
          </a:prstGeom>
          <a:solidFill>
            <a:srgbClr val="FB5271"/>
          </a:solidFill>
          <a:ln w="12700" cap="flat" cmpd="sng">
            <a:solidFill>
              <a:srgbClr val="FB52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">
            <a:extLst>
              <a:ext uri="{FF2B5EF4-FFF2-40B4-BE49-F238E27FC236}">
                <a16:creationId xmlns:a16="http://schemas.microsoft.com/office/drawing/2014/main" id="{28D1521A-5AA3-911B-C3D2-D6F9EE6F8048}"/>
              </a:ext>
            </a:extLst>
          </p:cNvPr>
          <p:cNvSpPr/>
          <p:nvPr/>
        </p:nvSpPr>
        <p:spPr>
          <a:xfrm>
            <a:off x="518064" y="3861411"/>
            <a:ext cx="298510" cy="298510"/>
          </a:xfrm>
          <a:prstGeom prst="donut">
            <a:avLst>
              <a:gd name="adj" fmla="val 25000"/>
            </a:avLst>
          </a:prstGeom>
          <a:solidFill>
            <a:srgbClr val="1535FF"/>
          </a:solidFill>
          <a:ln w="12700" cap="flat" cmpd="sng">
            <a:solidFill>
              <a:srgbClr val="153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>
            <a:extLst>
              <a:ext uri="{FF2B5EF4-FFF2-40B4-BE49-F238E27FC236}">
                <a16:creationId xmlns:a16="http://schemas.microsoft.com/office/drawing/2014/main" id="{2551D56B-E078-718B-9701-4014B13311E3}"/>
              </a:ext>
            </a:extLst>
          </p:cNvPr>
          <p:cNvSpPr/>
          <p:nvPr/>
        </p:nvSpPr>
        <p:spPr>
          <a:xfrm>
            <a:off x="4823570" y="3826561"/>
            <a:ext cx="298510" cy="298510"/>
          </a:xfrm>
          <a:prstGeom prst="donut">
            <a:avLst>
              <a:gd name="adj" fmla="val 25000"/>
            </a:avLst>
          </a:prstGeom>
          <a:solidFill>
            <a:srgbClr val="FB5271"/>
          </a:solidFill>
          <a:ln w="12700" cap="flat" cmpd="sng">
            <a:solidFill>
              <a:srgbClr val="FB52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78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3A662267-2C42-8034-7D35-A6EBF3B37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>
            <a:extLst>
              <a:ext uri="{FF2B5EF4-FFF2-40B4-BE49-F238E27FC236}">
                <a16:creationId xmlns:a16="http://schemas.microsoft.com/office/drawing/2014/main" id="{1F1AB695-05E0-492F-53C6-4724BA218090}"/>
              </a:ext>
            </a:extLst>
          </p:cNvPr>
          <p:cNvSpPr txBox="1"/>
          <p:nvPr/>
        </p:nvSpPr>
        <p:spPr>
          <a:xfrm>
            <a:off x="483476" y="6174828"/>
            <a:ext cx="9144000" cy="3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5FF"/>
              </a:buClr>
              <a:buSzPts val="1700"/>
              <a:buFont typeface="Arial"/>
              <a:buNone/>
            </a:pPr>
            <a:r>
              <a:rPr lang="cs-CZ" sz="1700" b="0" dirty="0">
                <a:solidFill>
                  <a:srgbClr val="1535F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cs-CZ" b="0" dirty="0">
                <a:solidFill>
                  <a:srgbClr val="1535FF"/>
                </a:solidFill>
                <a:latin typeface="Arial"/>
                <a:ea typeface="Arial"/>
                <a:cs typeface="Arial"/>
                <a:sym typeface="Arial"/>
              </a:rPr>
              <a:t>Zdroj: ÚP září 2023 </a:t>
            </a:r>
            <a:endParaRPr lang="cs-CZ" dirty="0">
              <a:solidFill>
                <a:srgbClr val="1535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8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8F2B5AEB-F827-C53F-AA20-279028D80D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76" y="683171"/>
            <a:ext cx="2167066" cy="5976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E577662-568C-E665-488F-BC9F10334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56631"/>
              </p:ext>
            </p:extLst>
          </p:nvPr>
        </p:nvGraphicFramePr>
        <p:xfrm>
          <a:off x="1295154" y="2270255"/>
          <a:ext cx="9207129" cy="291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043">
                  <a:extLst>
                    <a:ext uri="{9D8B030D-6E8A-4147-A177-3AD203B41FA5}">
                      <a16:colId xmlns:a16="http://schemas.microsoft.com/office/drawing/2014/main" val="2611723256"/>
                    </a:ext>
                  </a:extLst>
                </a:gridCol>
                <a:gridCol w="3069043">
                  <a:extLst>
                    <a:ext uri="{9D8B030D-6E8A-4147-A177-3AD203B41FA5}">
                      <a16:colId xmlns:a16="http://schemas.microsoft.com/office/drawing/2014/main" val="2291433748"/>
                    </a:ext>
                  </a:extLst>
                </a:gridCol>
                <a:gridCol w="3069043">
                  <a:extLst>
                    <a:ext uri="{9D8B030D-6E8A-4147-A177-3AD203B41FA5}">
                      <a16:colId xmlns:a16="http://schemas.microsoft.com/office/drawing/2014/main" val="3396101818"/>
                    </a:ext>
                  </a:extLst>
                </a:gridCol>
              </a:tblGrid>
              <a:tr h="54287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Okres Blansko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Jihomoravský  kraj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680471"/>
                  </a:ext>
                </a:extLst>
              </a:tr>
              <a:tr h="542874">
                <a:tc>
                  <a:txBody>
                    <a:bodyPr/>
                    <a:lstStyle/>
                    <a:p>
                      <a:r>
                        <a:rPr lang="cs-CZ" sz="1600" dirty="0"/>
                        <a:t>zaměstnané osoby s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12 615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17694"/>
                  </a:ext>
                </a:extLst>
              </a:tr>
              <a:tr h="758536">
                <a:tc>
                  <a:txBody>
                    <a:bodyPr/>
                    <a:lstStyle/>
                    <a:p>
                      <a:r>
                        <a:rPr lang="pl-PL" sz="1600" dirty="0"/>
                        <a:t>osoby d DO evidované na kontaktním pracovišti ÚP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115925"/>
                  </a:ext>
                </a:extLst>
              </a:tr>
              <a:tr h="1070875">
                <a:tc>
                  <a:txBody>
                    <a:bodyPr/>
                    <a:lstStyle/>
                    <a:p>
                      <a:r>
                        <a:rPr lang="cs-CZ" sz="1600" dirty="0"/>
                        <a:t>osoby které absolvovaly rekvalifikační kurz českého jazyka přes ÚP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5798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11BC1DF4-1325-6E74-2E4D-6E58C99740AC}"/>
              </a:ext>
            </a:extLst>
          </p:cNvPr>
          <p:cNvSpPr txBox="1"/>
          <p:nvPr/>
        </p:nvSpPr>
        <p:spPr>
          <a:xfrm>
            <a:off x="1295154" y="1425871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Zaměstnanost</a:t>
            </a:r>
            <a:r>
              <a:rPr lang="cs-CZ" sz="1400" b="1" dirty="0">
                <a:solidFill>
                  <a:srgbClr val="FB52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93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2549D441-1A18-4230-8DD2-D0B7B4EF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>
            <a:extLst>
              <a:ext uri="{FF2B5EF4-FFF2-40B4-BE49-F238E27FC236}">
                <a16:creationId xmlns:a16="http://schemas.microsoft.com/office/drawing/2014/main" id="{DACB16B8-FFA3-48E9-DFA5-863A3DDAD8D4}"/>
              </a:ext>
            </a:extLst>
          </p:cNvPr>
          <p:cNvSpPr txBox="1"/>
          <p:nvPr/>
        </p:nvSpPr>
        <p:spPr>
          <a:xfrm>
            <a:off x="483476" y="6174828"/>
            <a:ext cx="9144000" cy="3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5FF"/>
              </a:buClr>
              <a:buSzPts val="1700"/>
              <a:buFont typeface="Arial"/>
              <a:buNone/>
            </a:pPr>
            <a:r>
              <a:rPr lang="cs-CZ" sz="1700" b="0" dirty="0">
                <a:solidFill>
                  <a:srgbClr val="1535F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cs-CZ" b="0" dirty="0">
                <a:solidFill>
                  <a:srgbClr val="1535FF"/>
                </a:solidFill>
                <a:latin typeface="Arial"/>
                <a:ea typeface="Arial"/>
                <a:cs typeface="Arial"/>
                <a:sym typeface="Arial"/>
              </a:rPr>
              <a:t>Zdroj: ÚV únor 2024</a:t>
            </a:r>
            <a:endParaRPr lang="cs-CZ" dirty="0">
              <a:solidFill>
                <a:srgbClr val="1535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8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23316A9-A003-5A01-B496-D3039A910B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76" y="683171"/>
            <a:ext cx="2167066" cy="59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0991E70-5F58-F4EC-9014-309C65FC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009" y="1404534"/>
            <a:ext cx="8859914" cy="47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5FF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E01A9B0A-FF17-6231-02B1-83C71BCA3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BE75BB4F-4195-2498-5C72-F8FD33B862DE}"/>
              </a:ext>
            </a:extLst>
          </p:cNvPr>
          <p:cNvSpPr/>
          <p:nvPr/>
        </p:nvSpPr>
        <p:spPr>
          <a:xfrm rot="-3987564">
            <a:off x="7296447" y="1005275"/>
            <a:ext cx="4812315" cy="4821568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AECCE10B-F95A-2C5F-001A-1089E56432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80" y="672976"/>
            <a:ext cx="2166808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4010912C-A672-DD35-90AF-B14DCE8B960E}"/>
              </a:ext>
            </a:extLst>
          </p:cNvPr>
          <p:cNvSpPr/>
          <p:nvPr/>
        </p:nvSpPr>
        <p:spPr>
          <a:xfrm rot="1353265">
            <a:off x="4648945" y="3287690"/>
            <a:ext cx="3213676" cy="3219855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F0D708B0-ACCB-BE56-516D-A25310CD257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3476" y="1553305"/>
            <a:ext cx="9144000" cy="375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l">
              <a:lnSpc>
                <a:spcPct val="100000"/>
              </a:lnSpc>
              <a:buClr>
                <a:srgbClr val="FB5271"/>
              </a:buClr>
              <a:buSzPts val="3600"/>
            </a:pPr>
            <a:br>
              <a:rPr lang="cs-CZ" sz="3600" dirty="0">
                <a:solidFill>
                  <a:srgbClr val="FB527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Děkujeme za pozornost</a:t>
            </a:r>
            <a:br>
              <a:rPr lang="cs-CZ" sz="3600" dirty="0">
                <a:solidFill>
                  <a:schemeClr val="bg1"/>
                </a:solidFill>
              </a:rPr>
            </a:b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Julija Dumenko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a Lenka Herčíková</a:t>
            </a:r>
            <a:endParaRPr sz="3600" b="1" dirty="0">
              <a:solidFill>
                <a:srgbClr val="FB52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>
            <a:extLst>
              <a:ext uri="{FF2B5EF4-FFF2-40B4-BE49-F238E27FC236}">
                <a16:creationId xmlns:a16="http://schemas.microsoft.com/office/drawing/2014/main" id="{F1E5690F-C4D7-6038-9692-4FD8D1B52431}"/>
              </a:ext>
            </a:extLst>
          </p:cNvPr>
          <p:cNvSpPr txBox="1"/>
          <p:nvPr/>
        </p:nvSpPr>
        <p:spPr>
          <a:xfrm>
            <a:off x="483476" y="6174828"/>
            <a:ext cx="9144000" cy="3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www.cizincijmk.cz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>
            <a:extLst>
              <a:ext uri="{FF2B5EF4-FFF2-40B4-BE49-F238E27FC236}">
                <a16:creationId xmlns:a16="http://schemas.microsoft.com/office/drawing/2014/main" id="{35CD0180-BEAA-57AD-EDC4-3177962D6D10}"/>
              </a:ext>
            </a:extLst>
          </p:cNvPr>
          <p:cNvSpPr/>
          <p:nvPr/>
        </p:nvSpPr>
        <p:spPr>
          <a:xfrm>
            <a:off x="9816777" y="577265"/>
            <a:ext cx="1232608" cy="12326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39931C8B-C468-4AC8-8B8F-5C6586A33CFF}"/>
              </a:ext>
            </a:extLst>
          </p:cNvPr>
          <p:cNvSpPr/>
          <p:nvPr/>
        </p:nvSpPr>
        <p:spPr>
          <a:xfrm rot="9480602">
            <a:off x="4293860" y="-1787949"/>
            <a:ext cx="3213676" cy="3219855"/>
          </a:xfrm>
          <a:custGeom>
            <a:avLst/>
            <a:gdLst/>
            <a:ahLst/>
            <a:cxnLst/>
            <a:rect l="l" t="t" r="r" b="b"/>
            <a:pathLst>
              <a:path w="20423" h="20311" extrusionOk="0">
                <a:moveTo>
                  <a:pt x="4812" y="11998"/>
                </a:moveTo>
                <a:cubicBezTo>
                  <a:pt x="6671" y="13860"/>
                  <a:pt x="9652" y="14014"/>
                  <a:pt x="11695" y="12353"/>
                </a:cubicBezTo>
                <a:cubicBezTo>
                  <a:pt x="14031" y="10455"/>
                  <a:pt x="14269" y="6994"/>
                  <a:pt x="12215" y="4799"/>
                </a:cubicBezTo>
                <a:lnTo>
                  <a:pt x="16930" y="0"/>
                </a:lnTo>
                <a:cubicBezTo>
                  <a:pt x="21480" y="4533"/>
                  <a:pt x="21600" y="11826"/>
                  <a:pt x="17202" y="16505"/>
                </a:cubicBezTo>
                <a:cubicBezTo>
                  <a:pt x="12601" y="21399"/>
                  <a:pt x="4852" y="21600"/>
                  <a:pt x="0" y="16951"/>
                </a:cubicBezTo>
                <a:lnTo>
                  <a:pt x="4812" y="11998"/>
                </a:lnTo>
                <a:close/>
              </a:path>
            </a:pathLst>
          </a:custGeom>
          <a:solidFill>
            <a:srgbClr val="FB527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52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080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f04b9-b95e-4764-aa90-e8f7f3220c28">
      <Terms xmlns="http://schemas.microsoft.com/office/infopath/2007/PartnerControls"/>
    </lcf76f155ced4ddcb4097134ff3c332f>
    <TaxCatchAll xmlns="b7cd9ce5-3b3b-4348-bcbb-2f4350e12c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0B75F36495849ACEB12AB21C61318" ma:contentTypeVersion="15" ma:contentTypeDescription="Create a new document." ma:contentTypeScope="" ma:versionID="0b465709de52ceb0700e8eebda87ace2">
  <xsd:schema xmlns:xsd="http://www.w3.org/2001/XMLSchema" xmlns:xs="http://www.w3.org/2001/XMLSchema" xmlns:p="http://schemas.microsoft.com/office/2006/metadata/properties" xmlns:ns2="39bf04b9-b95e-4764-aa90-e8f7f3220c28" xmlns:ns3="b7cd9ce5-3b3b-4348-bcbb-2f4350e12c79" targetNamespace="http://schemas.microsoft.com/office/2006/metadata/properties" ma:root="true" ma:fieldsID="cef64b4581c4f07679862f46c43ad15f" ns2:_="" ns3:_="">
    <xsd:import namespace="39bf04b9-b95e-4764-aa90-e8f7f3220c28"/>
    <xsd:import namespace="b7cd9ce5-3b3b-4348-bcbb-2f4350e12c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f04b9-b95e-4764-aa90-e8f7f3220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3218468-fb3a-499b-a53b-ef9008395e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d9ce5-3b3b-4348-bcbb-2f4350e12c7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355fa7-0c98-4113-96d7-3b2f1d0cb384}" ma:internalName="TaxCatchAll" ma:showField="CatchAllData" ma:web="b7cd9ce5-3b3b-4348-bcbb-2f4350e12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6F5EC-0E2F-4072-930B-187AD4EA4F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CFBFD2-9947-411D-BF1F-E72ADF0C687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39bf04b9-b95e-4764-aa90-e8f7f3220c28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7cd9ce5-3b3b-4348-bcbb-2f4350e12c79"/>
  </ds:schemaRefs>
</ds:datastoreItem>
</file>

<file path=customXml/itemProps3.xml><?xml version="1.0" encoding="utf-8"?>
<ds:datastoreItem xmlns:ds="http://schemas.openxmlformats.org/officeDocument/2006/customXml" ds:itemID="{2CBF000D-3E16-4C78-988B-2A8FB642B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f04b9-b95e-4764-aa90-e8f7f3220c28"/>
    <ds:schemaRef ds:uri="b7cd9ce5-3b3b-4348-bcbb-2f4350e12c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443</Words>
  <Application>Microsoft Office PowerPoint</Application>
  <PresentationFormat>Širokoúhlá obrazovka</PresentationFormat>
  <Paragraphs>57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Office</vt:lpstr>
      <vt:lpstr>Centrum pro cizince  Jihomoravského kraje, z.ú.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Děkujeme za pozornost  Julija Dumenko a Lenka Herčíková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pro cizince  Jihomoravského kraje, z.ú. </dc:title>
  <dc:creator>Tereza Švandová</dc:creator>
  <cp:lastModifiedBy>Lenka Herčíková</cp:lastModifiedBy>
  <cp:revision>5</cp:revision>
  <dcterms:created xsi:type="dcterms:W3CDTF">2024-01-24T10:54:16Z</dcterms:created>
  <dcterms:modified xsi:type="dcterms:W3CDTF">2024-03-01T20:05:32Z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0x0101005E50B75F36495849ACEB12AB21C61318</vt:lpwstr>
  </property>
  <property fmtid="{D5CDD505-2E9C-101B-9397-08002B2CF9AE}" pid="3" name="MediaServiceImageTags">
    <vt:lpwstr/>
  </property>
</Properties>
</file>